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68" r:id="rId3"/>
    <p:sldId id="269" r:id="rId4"/>
    <p:sldId id="270" r:id="rId5"/>
    <p:sldId id="271" r:id="rId6"/>
    <p:sldId id="27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B1816-3A57-4CBB-81DC-FEEC8D7B0E32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1B143-CA0C-4B32-9737-A8FF390BDF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32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B1B143-CA0C-4B32-9737-A8FF390BDF74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424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70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40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17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07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59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294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806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47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02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67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9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B2DC1-C098-4387-8A1A-97AA70FFCAC9}" type="datetimeFigureOut">
              <a:rPr lang="en-IN" smtClean="0"/>
              <a:t>18-12-2022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5F376FF-0CFF-410C-9443-961DF94A35DD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04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D95626-8363-49C0-B043-7B16444A0263}"/>
              </a:ext>
            </a:extLst>
          </p:cNvPr>
          <p:cNvSpPr txBox="1"/>
          <p:nvPr/>
        </p:nvSpPr>
        <p:spPr>
          <a:xfrm>
            <a:off x="2280863" y="2444040"/>
            <a:ext cx="90104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       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TOPIC – </a:t>
            </a:r>
            <a:r>
              <a:rPr lang="en-US" sz="2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ELASTICITY OF DEMAND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FIRST 	SEMESTER-1    SESSION -2020-2021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0F54A-B4C6-4A0C-B65C-5F43D601921D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MICROECONOMICS-I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8409CA-CA73-40EC-8AA6-154D6053F0AE}"/>
              </a:ext>
            </a:extLst>
          </p:cNvPr>
          <p:cNvSpPr txBox="1"/>
          <p:nvPr/>
        </p:nvSpPr>
        <p:spPr>
          <a:xfrm>
            <a:off x="3719245" y="4068566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1026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D7BB7B2D-20A5-A64B-C155-974C8ECFE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069DDA-D5EE-D81A-DDE6-FA2C134B8390}"/>
              </a:ext>
            </a:extLst>
          </p:cNvPr>
          <p:cNvSpPr txBox="1"/>
          <p:nvPr/>
        </p:nvSpPr>
        <p:spPr>
          <a:xfrm>
            <a:off x="4356243" y="3206746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15/01/2021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DA6555-0C21-D262-5E01-4A91B125175D}"/>
              </a:ext>
            </a:extLst>
          </p:cNvPr>
          <p:cNvSpPr txBox="1"/>
          <p:nvPr/>
        </p:nvSpPr>
        <p:spPr>
          <a:xfrm>
            <a:off x="2958957" y="1712112"/>
            <a:ext cx="6236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B.Sc. (PROGRAMME) IN ECONOMICS</a:t>
            </a:r>
          </a:p>
        </p:txBody>
      </p:sp>
    </p:spTree>
    <p:extLst>
      <p:ext uri="{BB962C8B-B14F-4D97-AF65-F5344CB8AC3E}">
        <p14:creationId xmlns:p14="http://schemas.microsoft.com/office/powerpoint/2010/main" val="80188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B78D48-4C49-1FEC-FA98-C84F329EA112}"/>
              </a:ext>
            </a:extLst>
          </p:cNvPr>
          <p:cNvSpPr txBox="1"/>
          <p:nvPr/>
        </p:nvSpPr>
        <p:spPr>
          <a:xfrm>
            <a:off x="2147299" y="1253447"/>
            <a:ext cx="5075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/>
              <a:t>Price Elasticity of Demand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D2BE54-BF1E-D8F1-1861-B6FCBC92B34B}"/>
              </a:ext>
            </a:extLst>
          </p:cNvPr>
          <p:cNvSpPr txBox="1"/>
          <p:nvPr/>
        </p:nvSpPr>
        <p:spPr>
          <a:xfrm>
            <a:off x="1469204" y="2332234"/>
            <a:ext cx="10448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3200" dirty="0"/>
              <a:t>Price Elasticity of demand measures the percentage change in quantity demanded of a good due to one percentage change in its price.</a:t>
            </a:r>
          </a:p>
        </p:txBody>
      </p:sp>
      <p:sp>
        <p:nvSpPr>
          <p:cNvPr id="5" name="AutoShape 2" descr="e_{(p)}=\frac{dQ/Q}{dP/P}">
            <a:extLst>
              <a:ext uri="{FF2B5EF4-FFF2-40B4-BE49-F238E27FC236}">
                <a16:creationId xmlns:a16="http://schemas.microsoft.com/office/drawing/2014/main" id="{5F68041B-4C74-28A3-14DD-44E2D357D4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4" descr="e_{(p)}=\frac{dQ/Q}{dP/P}">
            <a:extLst>
              <a:ext uri="{FF2B5EF4-FFF2-40B4-BE49-F238E27FC236}">
                <a16:creationId xmlns:a16="http://schemas.microsoft.com/office/drawing/2014/main" id="{26A693BB-8B41-9E72-9284-C42345799F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AutoShape 6" descr="e_{(p)}=\frac{dQ/Q}{dP/P}">
            <a:extLst>
              <a:ext uri="{FF2B5EF4-FFF2-40B4-BE49-F238E27FC236}">
                <a16:creationId xmlns:a16="http://schemas.microsoft.com/office/drawing/2014/main" id="{C224FD19-A801-9E1B-8C2F-DA682976FC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AutoShape 8" descr="e_{(p)}=\frac{dQ/Q}{dP/P}">
            <a:extLst>
              <a:ext uri="{FF2B5EF4-FFF2-40B4-BE49-F238E27FC236}">
                <a16:creationId xmlns:a16="http://schemas.microsoft.com/office/drawing/2014/main" id="{F2651017-D0D4-D225-031F-EBFECEC66E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00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9" name="AutoShape 10" descr="e_{(p)}=\frac{dQ/Q}{dP/P}">
            <a:extLst>
              <a:ext uri="{FF2B5EF4-FFF2-40B4-BE49-F238E27FC236}">
                <a16:creationId xmlns:a16="http://schemas.microsoft.com/office/drawing/2014/main" id="{2894AA95-C4D8-15DD-7562-F6766C0CC2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53200" y="3886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ADFAF74-8C5B-B3FF-7632-8E6DB247C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7745" y="3901894"/>
            <a:ext cx="2439256" cy="141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2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970E35-5B01-53F7-EC9C-1BAB9015FE74}"/>
              </a:ext>
            </a:extLst>
          </p:cNvPr>
          <p:cNvSpPr txBox="1"/>
          <p:nvPr/>
        </p:nvSpPr>
        <p:spPr>
          <a:xfrm>
            <a:off x="1849348" y="657546"/>
            <a:ext cx="7980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/>
              <a:t>TYPES OF PRICE ELASTICITY OF DEMAND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E64D94-35C0-5FC9-39DB-E9A327512741}"/>
              </a:ext>
            </a:extLst>
          </p:cNvPr>
          <p:cNvGrpSpPr/>
          <p:nvPr/>
        </p:nvGrpSpPr>
        <p:grpSpPr>
          <a:xfrm>
            <a:off x="1551397" y="2265721"/>
            <a:ext cx="5178176" cy="3116549"/>
            <a:chOff x="1551397" y="2265721"/>
            <a:chExt cx="3213608" cy="311654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272180F-6B1E-21F4-E6C3-5E62981A259A}"/>
                </a:ext>
              </a:extLst>
            </p:cNvPr>
            <p:cNvSpPr txBox="1"/>
            <p:nvPr/>
          </p:nvSpPr>
          <p:spPr>
            <a:xfrm>
              <a:off x="1551398" y="2265721"/>
              <a:ext cx="285418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IN" sz="2800" dirty="0"/>
                <a:t> Perfectly Elastic Demand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C58787A-554F-89BD-EE7A-575CCE801A64}"/>
                </a:ext>
              </a:extLst>
            </p:cNvPr>
            <p:cNvSpPr txBox="1"/>
            <p:nvPr/>
          </p:nvSpPr>
          <p:spPr>
            <a:xfrm>
              <a:off x="1551398" y="2732926"/>
              <a:ext cx="30719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IN" sz="2800" dirty="0"/>
                <a:t>Perfectly Inelastic Demand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561F3A3-8981-D81B-88E8-DE9FB4F44263}"/>
                </a:ext>
              </a:extLst>
            </p:cNvPr>
            <p:cNvSpPr txBox="1"/>
            <p:nvPr/>
          </p:nvSpPr>
          <p:spPr>
            <a:xfrm>
              <a:off x="1551397" y="3298005"/>
              <a:ext cx="301145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IN" sz="2800" dirty="0"/>
                <a:t>Relatively Elastic Demand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1847029-337A-98C6-B102-EBADD5EE85C8}"/>
                </a:ext>
              </a:extLst>
            </p:cNvPr>
            <p:cNvSpPr txBox="1"/>
            <p:nvPr/>
          </p:nvSpPr>
          <p:spPr>
            <a:xfrm>
              <a:off x="1551399" y="3863084"/>
              <a:ext cx="321360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IN" sz="2800" dirty="0"/>
                <a:t> Relatively Inelastic Demand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CFFAF6-B9A2-8E94-ED29-587F77F56AC6}"/>
                </a:ext>
              </a:extLst>
            </p:cNvPr>
            <p:cNvSpPr txBox="1"/>
            <p:nvPr/>
          </p:nvSpPr>
          <p:spPr>
            <a:xfrm>
              <a:off x="1551398" y="4428163"/>
              <a:ext cx="279983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IN" sz="2800" dirty="0"/>
                <a:t>Unitary Elastic Demand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2526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8A67530-ACF8-EBE6-7D91-3DD85A743AE5}"/>
              </a:ext>
            </a:extLst>
          </p:cNvPr>
          <p:cNvSpPr txBox="1"/>
          <p:nvPr/>
        </p:nvSpPr>
        <p:spPr>
          <a:xfrm>
            <a:off x="1530849" y="1345915"/>
            <a:ext cx="5033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b="1" dirty="0"/>
              <a:t>Income Elasticity of Demand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B6AA02-8E52-4754-09FA-06A401F4C17B}"/>
              </a:ext>
            </a:extLst>
          </p:cNvPr>
          <p:cNvSpPr txBox="1"/>
          <p:nvPr/>
        </p:nvSpPr>
        <p:spPr>
          <a:xfrm>
            <a:off x="1448656" y="2280863"/>
            <a:ext cx="10068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/>
              <a:t>Income elasticity of demand refers to the percentage change in quantity demanded of a good due to one percentage change in income of the consumer.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259592-7F70-F24D-529D-10D722B38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807" y="3523588"/>
            <a:ext cx="17716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0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AFC39E-428A-8CF7-6CA9-3226E5A4EEAA}"/>
              </a:ext>
            </a:extLst>
          </p:cNvPr>
          <p:cNvSpPr txBox="1"/>
          <p:nvPr/>
        </p:nvSpPr>
        <p:spPr>
          <a:xfrm>
            <a:off x="708917" y="986319"/>
            <a:ext cx="1204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Classification of goods on the basis of value of Income Elasticity of Demand</a:t>
            </a:r>
          </a:p>
        </p:txBody>
      </p:sp>
      <p:sp>
        <p:nvSpPr>
          <p:cNvPr id="10" name="AutoShape 4" descr="\epsilon_d">
            <a:extLst>
              <a:ext uri="{FF2B5EF4-FFF2-40B4-BE49-F238E27FC236}">
                <a16:creationId xmlns:a16="http://schemas.microsoft.com/office/drawing/2014/main" id="{1BEC6B2D-642D-CB68-EAD6-B60857E2FC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8EFBF4-54A1-B2D6-8255-A0E71F4FC075}"/>
              </a:ext>
            </a:extLst>
          </p:cNvPr>
          <p:cNvGrpSpPr/>
          <p:nvPr/>
        </p:nvGrpSpPr>
        <p:grpSpPr>
          <a:xfrm>
            <a:off x="1345915" y="2301411"/>
            <a:ext cx="7572054" cy="2308324"/>
            <a:chOff x="1345915" y="2301411"/>
            <a:chExt cx="4896101" cy="230832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096C84B-E17E-DD2E-C9A0-D59B881CD698}"/>
                </a:ext>
              </a:extLst>
            </p:cNvPr>
            <p:cNvSpPr txBox="1"/>
            <p:nvPr/>
          </p:nvSpPr>
          <p:spPr>
            <a:xfrm>
              <a:off x="1345915" y="2301411"/>
              <a:ext cx="2216161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arenR"/>
              </a:pPr>
              <a:r>
                <a:rPr lang="en-IN" sz="2400" dirty="0"/>
                <a:t>Normal goods (</a:t>
              </a:r>
            </a:p>
            <a:p>
              <a:pPr marL="342900" indent="-342900">
                <a:buAutoNum type="alphaLcParenR"/>
              </a:pPr>
              <a:r>
                <a:rPr lang="en-IN" sz="2400" dirty="0"/>
                <a:t>Necessary goods (</a:t>
              </a:r>
            </a:p>
            <a:p>
              <a:pPr marL="342900" indent="-342900">
                <a:buAutoNum type="alphaLcParenR"/>
              </a:pPr>
              <a:r>
                <a:rPr lang="en-IN" sz="2400" dirty="0"/>
                <a:t>Luxury goods ( </a:t>
              </a:r>
            </a:p>
          </p:txBody>
        </p:sp>
        <p:sp>
          <p:nvSpPr>
            <p:cNvPr id="6" name="AutoShape 2" descr="\epsilon_d">
              <a:extLst>
                <a:ext uri="{FF2B5EF4-FFF2-40B4-BE49-F238E27FC236}">
                  <a16:creationId xmlns:a16="http://schemas.microsoft.com/office/drawing/2014/main" id="{1B91E461-D0AB-5A41-56D8-12D3E7A8E72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943600" y="3276600"/>
              <a:ext cx="298416" cy="298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240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B9D83BA-CFAE-E35A-79AE-90FDFF888A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28091" y="2401091"/>
              <a:ext cx="293640" cy="25909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E00B2A0-496B-6F2D-5CE2-99792A566364}"/>
                </a:ext>
              </a:extLst>
            </p:cNvPr>
            <p:cNvSpPr txBox="1"/>
            <p:nvPr/>
          </p:nvSpPr>
          <p:spPr>
            <a:xfrm>
              <a:off x="3245894" y="2301411"/>
              <a:ext cx="737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dirty="0"/>
                <a:t>&gt;0)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A04B012-4A3E-7CD8-F884-2CFC3550FA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77466" y="2817922"/>
              <a:ext cx="297131" cy="26217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293D57-0CE7-1D51-177C-881F9A3E2C0A}"/>
                </a:ext>
              </a:extLst>
            </p:cNvPr>
            <p:cNvSpPr txBox="1"/>
            <p:nvPr/>
          </p:nvSpPr>
          <p:spPr>
            <a:xfrm>
              <a:off x="3134017" y="2718178"/>
              <a:ext cx="5492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dirty="0"/>
                <a:t>0&lt;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70F9714-E83F-7BC7-5041-1A38D101FE30}"/>
                </a:ext>
              </a:extLst>
            </p:cNvPr>
            <p:cNvSpPr txBox="1"/>
            <p:nvPr/>
          </p:nvSpPr>
          <p:spPr>
            <a:xfrm>
              <a:off x="3774597" y="2718178"/>
              <a:ext cx="822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dirty="0"/>
                <a:t>&lt;1)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B11C45D-7C43-642B-F1EE-5297C0FF8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75619" y="3124946"/>
              <a:ext cx="258398" cy="22505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ABA9B15-E063-6E07-D434-EA5EAB6B8911}"/>
                </a:ext>
              </a:extLst>
            </p:cNvPr>
            <p:cNvSpPr txBox="1"/>
            <p:nvPr/>
          </p:nvSpPr>
          <p:spPr>
            <a:xfrm>
              <a:off x="3088139" y="2984339"/>
              <a:ext cx="11345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dirty="0"/>
                <a:t>&gt; 1)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4E0E6CE-B9E1-D3FE-B8FA-6B465BEDD6C3}"/>
              </a:ext>
            </a:extLst>
          </p:cNvPr>
          <p:cNvSpPr txBox="1"/>
          <p:nvPr/>
        </p:nvSpPr>
        <p:spPr>
          <a:xfrm>
            <a:off x="1438382" y="4017196"/>
            <a:ext cx="2541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2) Inferior goods (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AB9AC11-8A47-88E8-7C33-B9443503EF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680" y="4157648"/>
            <a:ext cx="457240" cy="25605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526B289-84C8-36A1-86AB-6C7663D96997}"/>
              </a:ext>
            </a:extLst>
          </p:cNvPr>
          <p:cNvSpPr txBox="1"/>
          <p:nvPr/>
        </p:nvSpPr>
        <p:spPr>
          <a:xfrm>
            <a:off x="4284324" y="4017197"/>
            <a:ext cx="631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&lt;0)</a:t>
            </a:r>
          </a:p>
        </p:txBody>
      </p:sp>
    </p:spTree>
    <p:extLst>
      <p:ext uri="{BB962C8B-B14F-4D97-AF65-F5344CB8AC3E}">
        <p14:creationId xmlns:p14="http://schemas.microsoft.com/office/powerpoint/2010/main" val="189902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CF77DEE-8884-6A8C-7676-EFAEB50D2753}"/>
              </a:ext>
            </a:extLst>
          </p:cNvPr>
          <p:cNvSpPr txBox="1"/>
          <p:nvPr/>
        </p:nvSpPr>
        <p:spPr>
          <a:xfrm>
            <a:off x="1839074" y="1037690"/>
            <a:ext cx="4959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Cross price Elasticity of Demand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D187D5-DB5C-631E-8494-6662B5D90310}"/>
              </a:ext>
            </a:extLst>
          </p:cNvPr>
          <p:cNvSpPr txBox="1"/>
          <p:nvPr/>
        </p:nvSpPr>
        <p:spPr>
          <a:xfrm>
            <a:off x="1448656" y="2280863"/>
            <a:ext cx="10068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/>
              <a:t>Cross price elasticity of demand refers to the percentage change in quantity demanded of a good due to one percentage change in price of the related good. Related good may be a substitute good or complementary good.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A6D0004-C480-4987-74B5-58877616F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5420" y="3586251"/>
            <a:ext cx="4356243" cy="239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62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C0F924-4036-4200-8F7A-BCF0851B2D65}"/>
              </a:ext>
            </a:extLst>
          </p:cNvPr>
          <p:cNvSpPr txBox="1"/>
          <p:nvPr/>
        </p:nvSpPr>
        <p:spPr>
          <a:xfrm>
            <a:off x="1617785" y="1392702"/>
            <a:ext cx="156595" cy="594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DA0178-1EB0-4417-85D2-E38AB4B8802E}"/>
              </a:ext>
            </a:extLst>
          </p:cNvPr>
          <p:cNvSpPr txBox="1"/>
          <p:nvPr/>
        </p:nvSpPr>
        <p:spPr>
          <a:xfrm>
            <a:off x="787790" y="1312128"/>
            <a:ext cx="999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SUBSTITUTE GOODS  VERSUS COMPLEMENTARY GOODS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96C376-557A-0F7D-60B2-94DC8DD66F8C}"/>
              </a:ext>
            </a:extLst>
          </p:cNvPr>
          <p:cNvSpPr txBox="1"/>
          <p:nvPr/>
        </p:nvSpPr>
        <p:spPr>
          <a:xfrm>
            <a:off x="1422969" y="2352780"/>
            <a:ext cx="4988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IN" sz="2400" dirty="0"/>
              <a:t>Substitute goods – </a:t>
            </a:r>
            <a:r>
              <a:rPr lang="en-IN" sz="2400" dirty="0" err="1"/>
              <a:t>Ec</a:t>
            </a:r>
            <a:r>
              <a:rPr lang="en-IN" sz="2400" dirty="0"/>
              <a:t> &gt;0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B09BAC-CF46-CE3B-9B1E-AAA1412325FA}"/>
              </a:ext>
            </a:extLst>
          </p:cNvPr>
          <p:cNvSpPr txBox="1"/>
          <p:nvPr/>
        </p:nvSpPr>
        <p:spPr>
          <a:xfrm>
            <a:off x="1520575" y="3349375"/>
            <a:ext cx="6612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IN" sz="2400" dirty="0"/>
              <a:t>Complementary goods –</a:t>
            </a:r>
            <a:r>
              <a:rPr lang="en-IN" sz="2400" dirty="0" err="1"/>
              <a:t>Ec</a:t>
            </a:r>
            <a:r>
              <a:rPr lang="en-IN" sz="2400" dirty="0"/>
              <a:t> &lt; 0</a:t>
            </a:r>
          </a:p>
        </p:txBody>
      </p:sp>
    </p:spTree>
    <p:extLst>
      <p:ext uri="{BB962C8B-B14F-4D97-AF65-F5344CB8AC3E}">
        <p14:creationId xmlns:p14="http://schemas.microsoft.com/office/powerpoint/2010/main" val="372136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985ADB5-7342-44FD-A164-D1BB0B83E13D}"/>
              </a:ext>
            </a:extLst>
          </p:cNvPr>
          <p:cNvSpPr txBox="1"/>
          <p:nvPr/>
        </p:nvSpPr>
        <p:spPr>
          <a:xfrm>
            <a:off x="4234375" y="2321169"/>
            <a:ext cx="26169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5675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710</TotalTime>
  <Words>243</Words>
  <Application>Microsoft Office PowerPoint</Application>
  <PresentationFormat>Widescreen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MT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3332</dc:creator>
  <cp:lastModifiedBy>Kamalika Chakraborty</cp:lastModifiedBy>
  <cp:revision>26</cp:revision>
  <dcterms:created xsi:type="dcterms:W3CDTF">2022-02-27T19:40:58Z</dcterms:created>
  <dcterms:modified xsi:type="dcterms:W3CDTF">2022-12-18T13:57:15Z</dcterms:modified>
</cp:coreProperties>
</file>